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10058400" cy="7772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0099FF"/>
    <a:srgbClr val="CC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2DED15-6346-449A-B7C6-BC46D7A87CB6}">
  <a:tblStyle styleId="{5B2DED15-6346-449A-B7C6-BC46D7A87CB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F3C22BC-1135-45BD-947D-45C0E3325D9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635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064" y="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1263" y="685800"/>
            <a:ext cx="443706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254125" y="2750"/>
            <a:ext cx="9571800" cy="49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/>
          <a:p>
            <a:pPr algn="ctr"/>
            <a:r>
              <a:rPr lang="en-US" sz="2200" b="1" dirty="0">
                <a:latin typeface="Calibri"/>
                <a:ea typeface="Calibri"/>
                <a:cs typeface="Calibri"/>
                <a:sym typeface="Calibri"/>
              </a:rPr>
              <a:t>The New England Center for Children </a:t>
            </a:r>
            <a:r>
              <a:rPr lang="en" sz="2200" b="1" dirty="0">
                <a:latin typeface="Calibri"/>
                <a:ea typeface="Calibri"/>
                <a:cs typeface="Calibri"/>
                <a:sym typeface="Calibri"/>
              </a:rPr>
              <a:t>2025-2026 </a:t>
            </a:r>
            <a:r>
              <a:rPr lang="en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</a:t>
            </a:r>
            <a:r>
              <a:rPr lang="en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(Last Updated: </a:t>
            </a:r>
            <a:r>
              <a:rPr lang="en-US" sz="1000" i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 2025)</a:t>
            </a:r>
            <a:endParaRPr lang="en-US" sz="15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6020806" y="5039224"/>
            <a:ext cx="2166000" cy="852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56525" rIns="113100" bIns="565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u="sng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CALENDAR KEY</a:t>
            </a: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First </a:t>
            </a:r>
            <a:r>
              <a:rPr lang="en-US" sz="1000" dirty="0">
                <a:solidFill>
                  <a:schemeClr val="tx1"/>
                </a:solidFill>
                <a:highlight>
                  <a:srgbClr val="CC99FF"/>
                </a:highlight>
                <a:latin typeface="Calibri"/>
                <a:ea typeface="Calibri"/>
                <a:cs typeface="Calibri"/>
                <a:sym typeface="Calibri"/>
              </a:rPr>
              <a:t>Day of School</a:t>
            </a:r>
            <a:endParaRPr sz="1000" dirty="0">
              <a:solidFill>
                <a:schemeClr val="tx1"/>
              </a:solidFill>
              <a:highlight>
                <a:srgbClr val="CC99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No School </a:t>
            </a:r>
            <a:r>
              <a:rPr lang="en-US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for </a:t>
            </a:r>
            <a:r>
              <a:rPr lang="en" sz="1000" dirty="0">
                <a:solidFill>
                  <a:schemeClr val="tx1"/>
                </a:solidFill>
                <a:highlight>
                  <a:srgbClr val="66CCFF"/>
                </a:highlight>
                <a:latin typeface="Calibri"/>
                <a:ea typeface="Calibri"/>
                <a:cs typeface="Calibri"/>
                <a:sym typeface="Calibri"/>
              </a:rPr>
              <a:t>Students </a:t>
            </a:r>
            <a:endParaRPr sz="1000" dirty="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3845733615"/>
              </p:ext>
            </p:extLst>
          </p:nvPr>
        </p:nvGraphicFramePr>
        <p:xfrm>
          <a:off x="2202394" y="52955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8" name="Google Shape;58;p13"/>
          <p:cNvGraphicFramePr/>
          <p:nvPr>
            <p:extLst>
              <p:ext uri="{D42A27DB-BD31-4B8C-83A1-F6EECF244321}">
                <p14:modId xmlns:p14="http://schemas.microsoft.com/office/powerpoint/2010/main" val="2821630648"/>
              </p:ext>
            </p:extLst>
          </p:nvPr>
        </p:nvGraphicFramePr>
        <p:xfrm>
          <a:off x="4205369" y="529551"/>
          <a:ext cx="1900150" cy="1684603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October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478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9" name="Google Shape;59;p13"/>
          <p:cNvGraphicFramePr/>
          <p:nvPr>
            <p:extLst>
              <p:ext uri="{D42A27DB-BD31-4B8C-83A1-F6EECF244321}">
                <p14:modId xmlns:p14="http://schemas.microsoft.com/office/powerpoint/2010/main" val="11770744"/>
              </p:ext>
            </p:extLst>
          </p:nvPr>
        </p:nvGraphicFramePr>
        <p:xfrm>
          <a:off x="19941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November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1453081673"/>
              </p:ext>
            </p:extLst>
          </p:nvPr>
        </p:nvGraphicFramePr>
        <p:xfrm>
          <a:off x="2202394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December 2025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1" name="Google Shape;61;p13"/>
          <p:cNvGraphicFramePr/>
          <p:nvPr>
            <p:extLst>
              <p:ext uri="{D42A27DB-BD31-4B8C-83A1-F6EECF244321}">
                <p14:modId xmlns:p14="http://schemas.microsoft.com/office/powerpoint/2010/main" val="2165078819"/>
              </p:ext>
            </p:extLst>
          </p:nvPr>
        </p:nvGraphicFramePr>
        <p:xfrm>
          <a:off x="4205369" y="233527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January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2" name="Google Shape;62;p13"/>
          <p:cNvGraphicFramePr/>
          <p:nvPr>
            <p:extLst>
              <p:ext uri="{D42A27DB-BD31-4B8C-83A1-F6EECF244321}">
                <p14:modId xmlns:p14="http://schemas.microsoft.com/office/powerpoint/2010/main" val="1593219853"/>
              </p:ext>
            </p:extLst>
          </p:nvPr>
        </p:nvGraphicFramePr>
        <p:xfrm>
          <a:off x="199419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February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3" name="Google Shape;63;p13"/>
          <p:cNvGraphicFramePr/>
          <p:nvPr>
            <p:extLst>
              <p:ext uri="{D42A27DB-BD31-4B8C-83A1-F6EECF244321}">
                <p14:modId xmlns:p14="http://schemas.microsoft.com/office/powerpoint/2010/main" val="881654577"/>
              </p:ext>
            </p:extLst>
          </p:nvPr>
        </p:nvGraphicFramePr>
        <p:xfrm>
          <a:off x="199419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4" name="Google Shape;64;p13"/>
          <p:cNvGraphicFramePr/>
          <p:nvPr>
            <p:extLst>
              <p:ext uri="{D42A27DB-BD31-4B8C-83A1-F6EECF244321}">
                <p14:modId xmlns:p14="http://schemas.microsoft.com/office/powerpoint/2010/main" val="4048930203"/>
              </p:ext>
            </p:extLst>
          </p:nvPr>
        </p:nvGraphicFramePr>
        <p:xfrm>
          <a:off x="2187677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March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5" name="Google Shape;65;p13"/>
          <p:cNvGraphicFramePr/>
          <p:nvPr>
            <p:extLst>
              <p:ext uri="{D42A27DB-BD31-4B8C-83A1-F6EECF244321}">
                <p14:modId xmlns:p14="http://schemas.microsoft.com/office/powerpoint/2010/main" val="3467917054"/>
              </p:ext>
            </p:extLst>
          </p:nvPr>
        </p:nvGraphicFramePr>
        <p:xfrm>
          <a:off x="4202168" y="4141001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2026</a:t>
                      </a:r>
                      <a:endParaRPr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6" name="Google Shape;66;p13"/>
          <p:cNvGraphicFramePr/>
          <p:nvPr>
            <p:extLst>
              <p:ext uri="{D42A27DB-BD31-4B8C-83A1-F6EECF244321}">
                <p14:modId xmlns:p14="http://schemas.microsoft.com/office/powerpoint/2010/main" val="788390192"/>
              </p:ext>
            </p:extLst>
          </p:nvPr>
        </p:nvGraphicFramePr>
        <p:xfrm>
          <a:off x="2201875" y="5946726"/>
          <a:ext cx="1900669" cy="1661082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9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2026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7957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7" name="Google Shape;67;p13"/>
          <p:cNvSpPr txBox="1"/>
          <p:nvPr/>
        </p:nvSpPr>
        <p:spPr>
          <a:xfrm>
            <a:off x="6216659" y="1918076"/>
            <a:ext cx="1881811" cy="33785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2025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18-22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  First Day of School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September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    Labor Day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October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    Indigenous Peoples Day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November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  Veterans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27-28 Thanksgiving Recess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December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22-26 Winter Break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Christmas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8023781" y="2266506"/>
            <a:ext cx="1953107" cy="3198745"/>
          </a:xfrm>
          <a:prstGeom prst="rect">
            <a:avLst/>
          </a:prstGeom>
          <a:noFill/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January 2</a:t>
            </a: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026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New Year's Day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  Martin Luther King Day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February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16-20  February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March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April</a:t>
            </a:r>
            <a:endParaRPr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20-24 April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Vacation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May</a:t>
            </a:r>
          </a:p>
          <a:p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    Memorial Day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</a:t>
            </a:r>
          </a:p>
          <a:p>
            <a:pPr marL="228600" lvl="0" indent="-228600">
              <a:buAutoNum type="arabicPlain" startAt="19"/>
            </a:pP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Juneteenth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29-30    Start of 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  <a:endParaRPr lang="en"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sz="10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July</a:t>
            </a:r>
          </a:p>
          <a:p>
            <a:pPr lvl="0"/>
            <a:r>
              <a:rPr lang="en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1-3  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lang="en-US" sz="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US" sz="10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August </a:t>
            </a:r>
          </a:p>
          <a:p>
            <a:pPr lvl="0"/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24-28   2</a:t>
            </a:r>
            <a:r>
              <a:rPr lang="en-US" sz="1000" baseline="30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lang="en-US"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Summer Vacation </a:t>
            </a:r>
          </a:p>
          <a:p>
            <a:pPr lvl="0"/>
            <a:endParaRPr sz="10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6435337" y="1047761"/>
            <a:ext cx="3282551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Residential, Intermediate and Severe Programs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 b="1" dirty="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Holiday and Vacation Calendar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0" name="Google Shape;66;p13">
            <a:extLst>
              <a:ext uri="{FF2B5EF4-FFF2-40B4-BE49-F238E27FC236}">
                <a16:creationId xmlns:a16="http://schemas.microsoft.com/office/drawing/2014/main" id="{9DF438F0-7EFB-45A9-8D83-9F0A15D553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0292622"/>
              </p:ext>
            </p:extLst>
          </p:nvPr>
        </p:nvGraphicFramePr>
        <p:xfrm>
          <a:off x="4202894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</a:t>
                      </a:r>
                      <a:r>
                        <a:rPr lang="en-US" sz="1200" b="1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ly</a:t>
                      </a: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2026 </a:t>
                      </a:r>
                      <a:endParaRPr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" name="Google Shape;66;p13">
            <a:extLst>
              <a:ext uri="{FF2B5EF4-FFF2-40B4-BE49-F238E27FC236}">
                <a16:creationId xmlns:a16="http://schemas.microsoft.com/office/drawing/2014/main" id="{7538191E-E109-4A8E-AE9F-55DF1BDADB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0111440"/>
              </p:ext>
            </p:extLst>
          </p:nvPr>
        </p:nvGraphicFramePr>
        <p:xfrm>
          <a:off x="6176466" y="5946726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2026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1CBFA79-F338-4519-A5CD-BE9080616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0838" y="467136"/>
            <a:ext cx="2371550" cy="701101"/>
          </a:xfrm>
          <a:prstGeom prst="rect">
            <a:avLst/>
          </a:prstGeom>
        </p:spPr>
      </p:pic>
      <p:graphicFrame>
        <p:nvGraphicFramePr>
          <p:cNvPr id="2" name="Google Shape;66;p13">
            <a:extLst>
              <a:ext uri="{FF2B5EF4-FFF2-40B4-BE49-F238E27FC236}">
                <a16:creationId xmlns:a16="http://schemas.microsoft.com/office/drawing/2014/main" id="{C9CE7E62-9F11-8AAC-5734-AA7BE5A131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0863831"/>
              </p:ext>
            </p:extLst>
          </p:nvPr>
        </p:nvGraphicFramePr>
        <p:xfrm>
          <a:off x="187903" y="538377"/>
          <a:ext cx="1900150" cy="1666950"/>
        </p:xfrm>
        <a:graphic>
          <a:graphicData uri="http://schemas.openxmlformats.org/drawingml/2006/table">
            <a:tbl>
              <a:tblPr>
                <a:noFill/>
                <a:tableStyleId>{5B2DED15-6346-449A-B7C6-BC46D7A87CB6}</a:tableStyleId>
              </a:tblPr>
              <a:tblGrid>
                <a:gridCol w="368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000">
                <a:tc gridSpan="5"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>
                          <a:latin typeface="Calibri"/>
                          <a:ea typeface="Calibri"/>
                          <a:cs typeface="Calibri"/>
                        </a:rPr>
                        <a:t>August 2025</a:t>
                      </a:r>
                      <a:endParaRPr lang="en" sz="12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</a:t>
                      </a:r>
                      <a:endParaRPr sz="1000" b="1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13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38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25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27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</a:t>
                      </a:r>
                      <a:endParaRPr sz="1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25125" marR="25125" marT="34525" marB="34525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Google Shape;69;p13">
            <a:extLst>
              <a:ext uri="{FF2B5EF4-FFF2-40B4-BE49-F238E27FC236}">
                <a16:creationId xmlns:a16="http://schemas.microsoft.com/office/drawing/2014/main" id="{76EC449E-ACEB-BCA8-E7D2-79EABB68F906}"/>
              </a:ext>
            </a:extLst>
          </p:cNvPr>
          <p:cNvSpPr txBox="1"/>
          <p:nvPr/>
        </p:nvSpPr>
        <p:spPr>
          <a:xfrm>
            <a:off x="6176466" y="1475634"/>
            <a:ext cx="3615570" cy="547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400" b="1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table">
            <a:extLst>
              <a:ext uri="{FF2B5EF4-FFF2-40B4-BE49-F238E27FC236}">
                <a16:creationId xmlns:a16="http://schemas.microsoft.com/office/drawing/2014/main" id="{F1A2931B-A5BA-8E2C-F09D-0B5A896132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0436" y="1490905"/>
            <a:ext cx="3766689" cy="73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3427DB-806F-6D65-0E16-B3005E9BD6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6087" y="485087"/>
            <a:ext cx="2371550" cy="701101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B5F0BDA9-C519-D330-8252-7D016B49ECB4}"/>
              </a:ext>
            </a:extLst>
          </p:cNvPr>
          <p:cNvSpPr txBox="1">
            <a:spLocks/>
          </p:cNvSpPr>
          <p:nvPr/>
        </p:nvSpPr>
        <p:spPr>
          <a:xfrm>
            <a:off x="425997" y="1269313"/>
            <a:ext cx="9372600" cy="211812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endParaRPr lang="en-US" sz="1200" b="1" dirty="0">
              <a:latin typeface="Arial" panose="020B0604020202020204" pitchFamily="34" charset="0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87ED5EE-917C-A055-355F-BE54CB0FA2A4}"/>
              </a:ext>
            </a:extLst>
          </p:cNvPr>
          <p:cNvSpPr txBox="1">
            <a:spLocks/>
          </p:cNvSpPr>
          <p:nvPr/>
        </p:nvSpPr>
        <p:spPr>
          <a:xfrm>
            <a:off x="578397" y="1421713"/>
            <a:ext cx="9372600" cy="2118123"/>
          </a:xfrm>
          <a:prstGeom prst="rect">
            <a:avLst/>
          </a:prstGeom>
        </p:spPr>
        <p:txBody>
          <a:bodyPr lIns="91440" tIns="45720" rIns="91440" bIns="45720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sz="1200" b="1" dirty="0"/>
          </a:p>
          <a:p>
            <a:r>
              <a:rPr lang="en-US" sz="1200" b="1" dirty="0"/>
              <a:t>*Designated school/holidays are not mandatory. Participation in holidays/vacations is based on a visit schedule developed by each family. </a:t>
            </a:r>
          </a:p>
          <a:p>
            <a:endParaRPr lang="en-US" sz="1200" b="1" dirty="0"/>
          </a:p>
          <a:p>
            <a:r>
              <a:rPr lang="en-US" sz="1200" b="1" dirty="0"/>
              <a:t>*MA DESE and NY regulations require that students cannot be away from the program for longer than 14 consecutive days.  </a:t>
            </a:r>
          </a:p>
          <a:p>
            <a:endParaRPr lang="en-US" sz="1200" b="1" dirty="0"/>
          </a:p>
          <a:p>
            <a:r>
              <a:rPr lang="en-US" sz="1200" b="1" dirty="0"/>
              <a:t>*If a student is out for 5 consecutive days (excluding scheduled vacations, holidays, and weekend days) NECC notifies the funding district. </a:t>
            </a:r>
          </a:p>
          <a:p>
            <a:endParaRPr lang="en-US" sz="1200" b="1" dirty="0">
              <a:latin typeface="Arial" panose="020B0604020202020204" pitchFamily="34" charset="0"/>
            </a:endParaRPr>
          </a:p>
          <a:p>
            <a:r>
              <a:rPr lang="en-US" sz="1200" b="1" dirty="0"/>
              <a:t>*The Lunar New Year and Diwali are celebrated as official holidays for NY Students. </a:t>
            </a:r>
            <a:endParaRPr lang="en-US" sz="1200" b="1" dirty="0">
              <a:latin typeface="Arial" panose="020B0604020202020204" pitchFamily="34" charset="0"/>
            </a:endParaRPr>
          </a:p>
          <a:p>
            <a:endParaRPr lang="en-US" sz="1200" b="1" dirty="0">
              <a:latin typeface="Arial" panose="020B0604020202020204" pitchFamily="34" charset="0"/>
            </a:endParaRPr>
          </a:p>
          <a:p>
            <a:r>
              <a:rPr lang="en-US" sz="1200" b="1" dirty="0">
                <a:latin typeface="Arial" panose="020B0604020202020204" pitchFamily="34" charset="0"/>
              </a:rPr>
              <a:t>*CT DDS funded student cannot be away from the program for more that eighteen “out-of-bed” days for the year.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49785521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606</Words>
  <Application>Microsoft Office PowerPoint</Application>
  <PresentationFormat>Custom</PresentationFormat>
  <Paragraphs>423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Maloney, Colleen</dc:creator>
  <cp:lastModifiedBy>McHaffie, Kyla</cp:lastModifiedBy>
  <cp:revision>74</cp:revision>
  <dcterms:modified xsi:type="dcterms:W3CDTF">2025-04-15T17:43:13Z</dcterms:modified>
</cp:coreProperties>
</file>