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99FF"/>
    <a:srgbClr val="00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2DED15-6346-449A-B7C6-BC46D7A87CB6}">
  <a:tblStyle styleId="{5B2DED15-6346-449A-B7C6-BC46D7A87C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C22BC-1135-45BD-947D-45C0E3325D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128" y="5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>
            <p:extLst>
              <p:ext uri="{D42A27DB-BD31-4B8C-83A1-F6EECF244321}">
                <p14:modId xmlns:p14="http://schemas.microsoft.com/office/powerpoint/2010/main" val="2372246894"/>
              </p:ext>
            </p:extLst>
          </p:nvPr>
        </p:nvGraphicFramePr>
        <p:xfrm>
          <a:off x="199419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August 2024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254125" y="2750"/>
            <a:ext cx="9571800" cy="49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algn="ctr"/>
            <a:r>
              <a:rPr lang="en-US" sz="2200" b="1" dirty="0">
                <a:latin typeface="Calibri"/>
                <a:ea typeface="Calibri"/>
                <a:cs typeface="Calibri"/>
                <a:sym typeface="Calibri"/>
              </a:rPr>
              <a:t>The New England Center for Children </a:t>
            </a:r>
            <a:r>
              <a:rPr lang="en" sz="2200" b="1" dirty="0">
                <a:latin typeface="Calibri"/>
                <a:ea typeface="Calibri"/>
                <a:cs typeface="Calibri"/>
                <a:sym typeface="Calibri"/>
              </a:rPr>
              <a:t>2024-2025 </a:t>
            </a:r>
            <a:r>
              <a:rPr lang="en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</a:t>
            </a:r>
            <a:r>
              <a:rPr lang="en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(Last Updated: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2, 2023)</a:t>
            </a:r>
            <a:endParaRPr 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020806" y="5039224"/>
            <a:ext cx="2166000" cy="852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KEY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Day of School</a:t>
            </a:r>
            <a:endParaRPr sz="1000" dirty="0">
              <a:solidFill>
                <a:schemeClr val="tx1"/>
              </a:solidFill>
              <a:highlight>
                <a:srgbClr val="CC99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No School </a:t>
            </a:r>
            <a:r>
              <a:rPr lang="en-US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Students </a:t>
            </a:r>
          </a:p>
          <a:p>
            <a:pPr algn="ctr">
              <a:lnSpc>
                <a:spcPct val="115000"/>
              </a:lnSpc>
            </a:pPr>
            <a:r>
              <a:rPr lang="en" sz="1000" dirty="0">
                <a:solidFill>
                  <a:schemeClr val="dk1"/>
                </a:solidFill>
                <a:highlight>
                  <a:srgbClr val="FF9900"/>
                </a:highlight>
                <a:latin typeface="Calibri"/>
                <a:ea typeface="Calibri"/>
                <a:cs typeface="Calibri"/>
                <a:sym typeface="Calibri"/>
              </a:rPr>
              <a:t>Student Half Days (Dismissal 12pm)</a:t>
            </a:r>
            <a:endParaRPr sz="1000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1624303804"/>
              </p:ext>
            </p:extLst>
          </p:nvPr>
        </p:nvGraphicFramePr>
        <p:xfrm>
          <a:off x="2202394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2024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3826960497"/>
              </p:ext>
            </p:extLst>
          </p:nvPr>
        </p:nvGraphicFramePr>
        <p:xfrm>
          <a:off x="4205369" y="529551"/>
          <a:ext cx="1900150" cy="1684603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October 2024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843197894"/>
              </p:ext>
            </p:extLst>
          </p:nvPr>
        </p:nvGraphicFramePr>
        <p:xfrm>
          <a:off x="19941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November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2418950906"/>
              </p:ext>
            </p:extLst>
          </p:nvPr>
        </p:nvGraphicFramePr>
        <p:xfrm>
          <a:off x="2202394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2024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564175212"/>
              </p:ext>
            </p:extLst>
          </p:nvPr>
        </p:nvGraphicFramePr>
        <p:xfrm>
          <a:off x="420536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January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val="761912413"/>
              </p:ext>
            </p:extLst>
          </p:nvPr>
        </p:nvGraphicFramePr>
        <p:xfrm>
          <a:off x="199419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February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Google Shape;63;p13"/>
          <p:cNvGraphicFramePr/>
          <p:nvPr>
            <p:extLst>
              <p:ext uri="{D42A27DB-BD31-4B8C-83A1-F6EECF244321}">
                <p14:modId xmlns:p14="http://schemas.microsoft.com/office/powerpoint/2010/main" val="4144321841"/>
              </p:ext>
            </p:extLst>
          </p:nvPr>
        </p:nvGraphicFramePr>
        <p:xfrm>
          <a:off x="199419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val="2638309017"/>
              </p:ext>
            </p:extLst>
          </p:nvPr>
        </p:nvGraphicFramePr>
        <p:xfrm>
          <a:off x="2187677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2259633354"/>
              </p:ext>
            </p:extLst>
          </p:nvPr>
        </p:nvGraphicFramePr>
        <p:xfrm>
          <a:off x="4202168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2025 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Google Shape;66;p13"/>
          <p:cNvGraphicFramePr/>
          <p:nvPr>
            <p:extLst>
              <p:ext uri="{D42A27DB-BD31-4B8C-83A1-F6EECF244321}">
                <p14:modId xmlns:p14="http://schemas.microsoft.com/office/powerpoint/2010/main" val="3604439848"/>
              </p:ext>
            </p:extLst>
          </p:nvPr>
        </p:nvGraphicFramePr>
        <p:xfrm>
          <a:off x="22023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>
            <a:off x="6216659" y="1918076"/>
            <a:ext cx="1881811" cy="33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2024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19-23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lain" startAt="26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Day of School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  Half Day- PD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</a:p>
          <a:p>
            <a:pPr marL="228600" lvl="0" indent="-228600">
              <a:buAutoNum type="arabicPlain" startAt="2"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Labor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  Half Day- PD Day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    Indigenous Peoples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 Veterans Day (observed)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28-29 Thanksgiving Recess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23-27 Winter Break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23781" y="2266506"/>
            <a:ext cx="1953107" cy="319874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2</a:t>
            </a: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025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New Year's Day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  Martin Luther King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17-21  February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21-25 April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</a:p>
          <a:p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   Half Day – PD Day</a:t>
            </a: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    Memorial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</a:p>
          <a:p>
            <a:pPr marL="228600" lvl="0" indent="-228600">
              <a:buAutoNum type="arabicPlain" startAt="19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Juneteenth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   Start of 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1-4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18-22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435337" y="1047761"/>
            <a:ext cx="3282551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Intensive Instruction Program (IIP)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Holiday and Vacation Calendar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latin typeface="Calibri"/>
                <a:ea typeface="Calibri"/>
                <a:cs typeface="Calibri"/>
                <a:sym typeface="Calibri"/>
              </a:rPr>
              <a:t>Important Dates</a:t>
            </a:r>
            <a:endParaRPr sz="1200" b="1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1040505778"/>
              </p:ext>
            </p:extLst>
          </p:nvPr>
        </p:nvGraphicFramePr>
        <p:xfrm>
          <a:off x="8188435" y="5912991"/>
          <a:ext cx="1670546" cy="1794660"/>
        </p:xfrm>
        <a:graphic>
          <a:graphicData uri="http://schemas.openxmlformats.org/drawingml/2006/table">
            <a:tbl>
              <a:tblPr bandRow="1">
                <a:noFill/>
                <a:tableStyleId>{1F3C22BC-1135-45BD-947D-45C0E3325D97}</a:tableStyleId>
              </a:tblPr>
              <a:tblGrid>
                <a:gridCol w="167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34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Emergency School Closings</a:t>
                      </a:r>
                      <a:endParaRPr sz="105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5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Delayed Openings/Early Dismissal</a:t>
                      </a:r>
                      <a:endParaRPr sz="105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87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 notifications will be sent via School Messenger</a:t>
                      </a: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parents’/guardians’ phones.</a:t>
                      </a:r>
                    </a:p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 </a:t>
                      </a:r>
                      <a:r>
                        <a:rPr lang="en-US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opted in: Text ‘Y’ to 67587 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5425" marR="75425" marT="138150" marB="138150">
                    <a:lnL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Google Shape;66;p13">
            <a:extLst>
              <a:ext uri="{FF2B5EF4-FFF2-40B4-BE49-F238E27FC236}">
                <a16:creationId xmlns:a16="http://schemas.microsoft.com/office/drawing/2014/main" id="{9DF438F0-7EFB-45A9-8D83-9F0A15D553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6949887"/>
              </p:ext>
            </p:extLst>
          </p:nvPr>
        </p:nvGraphicFramePr>
        <p:xfrm>
          <a:off x="42028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</a:t>
                      </a:r>
                      <a:r>
                        <a:rPr lang="en-US" sz="12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2025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Google Shape;66;p13">
            <a:extLst>
              <a:ext uri="{FF2B5EF4-FFF2-40B4-BE49-F238E27FC236}">
                <a16:creationId xmlns:a16="http://schemas.microsoft.com/office/drawing/2014/main" id="{7538191E-E109-4A8E-AE9F-55DF1BDA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8924971"/>
              </p:ext>
            </p:extLst>
          </p:nvPr>
        </p:nvGraphicFramePr>
        <p:xfrm>
          <a:off x="6176466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</a:rPr>
                        <a:t>August 2025</a:t>
                      </a:r>
                      <a:endParaRPr lang="en"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BFA79-F338-4519-A5CD-BE9080616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38" y="467136"/>
            <a:ext cx="2371550" cy="7011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3427DB-806F-6D65-0E16-B3005E9BD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087" y="485087"/>
            <a:ext cx="2371550" cy="70110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5F0BDA9-C519-D330-8252-7D016B49ECB4}"/>
              </a:ext>
            </a:extLst>
          </p:cNvPr>
          <p:cNvSpPr txBox="1">
            <a:spLocks/>
          </p:cNvSpPr>
          <p:nvPr/>
        </p:nvSpPr>
        <p:spPr>
          <a:xfrm>
            <a:off x="425997" y="1269313"/>
            <a:ext cx="9372600" cy="2118123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200" b="1" dirty="0"/>
          </a:p>
          <a:p>
            <a:r>
              <a:rPr lang="en-US" sz="1200" b="1" dirty="0"/>
              <a:t>*The school is closed on designated holiday and vacations. </a:t>
            </a:r>
          </a:p>
          <a:p>
            <a:endParaRPr lang="en-US" sz="1200" b="1" dirty="0"/>
          </a:p>
          <a:p>
            <a:r>
              <a:rPr lang="en-US" sz="1200" b="1" dirty="0"/>
              <a:t>*If a student is out for 5 consecutive days, 5 days in a month, and/or 20 days per academic year (excluding scheduled vacations, holidays) NECC notifies the funding district. </a:t>
            </a:r>
          </a:p>
          <a:p>
            <a:endParaRPr lang="en-US" sz="1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607</Words>
  <Application>Microsoft Office PowerPoint</Application>
  <PresentationFormat>Custom</PresentationFormat>
  <Paragraphs>426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Maloney, Colleen</dc:creator>
  <cp:lastModifiedBy>McHaffie, Kyla</cp:lastModifiedBy>
  <cp:revision>71</cp:revision>
  <dcterms:modified xsi:type="dcterms:W3CDTF">2024-08-30T14:47:35Z</dcterms:modified>
</cp:coreProperties>
</file>