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99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2DED15-6346-449A-B7C6-BC46D7A87CB6}">
  <a:tblStyle styleId="{5B2DED15-6346-449A-B7C6-BC46D7A87C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C22BC-1135-45BD-947D-45C0E3325D9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494" y="10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539119831"/>
              </p:ext>
            </p:extLst>
          </p:nvPr>
        </p:nvGraphicFramePr>
        <p:xfrm>
          <a:off x="199419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August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254125" y="2750"/>
            <a:ext cx="9571800" cy="49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algn="ctr"/>
            <a:r>
              <a:rPr lang="en-US" sz="2200" b="1" dirty="0">
                <a:latin typeface="Calibri"/>
                <a:ea typeface="Calibri"/>
                <a:cs typeface="Calibri"/>
                <a:sym typeface="Calibri"/>
              </a:rPr>
              <a:t>The New England Center for Children </a:t>
            </a:r>
            <a:r>
              <a:rPr lang="en" sz="2200" b="1" dirty="0">
                <a:latin typeface="Calibri"/>
                <a:ea typeface="Calibri"/>
                <a:cs typeface="Calibri"/>
                <a:sym typeface="Calibri"/>
              </a:rPr>
              <a:t>2023-2024 </a:t>
            </a:r>
            <a:r>
              <a:rPr lang="en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</a:t>
            </a:r>
            <a:r>
              <a:rPr lang="en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(Last Updated: 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2, 2023)</a:t>
            </a:r>
            <a:endParaRPr lang="en-US"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917334" y="6564690"/>
            <a:ext cx="2166000" cy="852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KEY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Day of School</a:t>
            </a:r>
            <a:endParaRPr sz="1000" dirty="0">
              <a:solidFill>
                <a:schemeClr val="tx1"/>
              </a:solidFill>
              <a:highlight>
                <a:srgbClr val="CC99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Recommended Home Visits for Students</a:t>
            </a: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1202963544"/>
              </p:ext>
            </p:extLst>
          </p:nvPr>
        </p:nvGraphicFramePr>
        <p:xfrm>
          <a:off x="2202394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September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4096604548"/>
              </p:ext>
            </p:extLst>
          </p:nvPr>
        </p:nvGraphicFramePr>
        <p:xfrm>
          <a:off x="4205369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October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2076050960"/>
              </p:ext>
            </p:extLst>
          </p:nvPr>
        </p:nvGraphicFramePr>
        <p:xfrm>
          <a:off x="19941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November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1692125702"/>
              </p:ext>
            </p:extLst>
          </p:nvPr>
        </p:nvGraphicFramePr>
        <p:xfrm>
          <a:off x="2202394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2023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1643730686"/>
              </p:ext>
            </p:extLst>
          </p:nvPr>
        </p:nvGraphicFramePr>
        <p:xfrm>
          <a:off x="420536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January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>
            <p:extLst>
              <p:ext uri="{D42A27DB-BD31-4B8C-83A1-F6EECF244321}">
                <p14:modId xmlns:p14="http://schemas.microsoft.com/office/powerpoint/2010/main" val="306112132"/>
              </p:ext>
            </p:extLst>
          </p:nvPr>
        </p:nvGraphicFramePr>
        <p:xfrm>
          <a:off x="199419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February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Google Shape;63;p13"/>
          <p:cNvGraphicFramePr/>
          <p:nvPr>
            <p:extLst>
              <p:ext uri="{D42A27DB-BD31-4B8C-83A1-F6EECF244321}">
                <p14:modId xmlns:p14="http://schemas.microsoft.com/office/powerpoint/2010/main" val="1669659382"/>
              </p:ext>
            </p:extLst>
          </p:nvPr>
        </p:nvGraphicFramePr>
        <p:xfrm>
          <a:off x="199419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4" name="Google Shape;64;p13"/>
          <p:cNvGraphicFramePr/>
          <p:nvPr>
            <p:extLst>
              <p:ext uri="{D42A27DB-BD31-4B8C-83A1-F6EECF244321}">
                <p14:modId xmlns:p14="http://schemas.microsoft.com/office/powerpoint/2010/main" val="3916739113"/>
              </p:ext>
            </p:extLst>
          </p:nvPr>
        </p:nvGraphicFramePr>
        <p:xfrm>
          <a:off x="2187677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March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3684783521"/>
              </p:ext>
            </p:extLst>
          </p:nvPr>
        </p:nvGraphicFramePr>
        <p:xfrm>
          <a:off x="4202168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 2024 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Google Shape;66;p13"/>
          <p:cNvGraphicFramePr/>
          <p:nvPr>
            <p:extLst>
              <p:ext uri="{D42A27DB-BD31-4B8C-83A1-F6EECF244321}">
                <p14:modId xmlns:p14="http://schemas.microsoft.com/office/powerpoint/2010/main" val="941200339"/>
              </p:ext>
            </p:extLst>
          </p:nvPr>
        </p:nvGraphicFramePr>
        <p:xfrm>
          <a:off x="22023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" name="Google Shape;67;p13"/>
          <p:cNvSpPr txBox="1"/>
          <p:nvPr/>
        </p:nvSpPr>
        <p:spPr>
          <a:xfrm>
            <a:off x="6285815" y="2504208"/>
            <a:ext cx="1881811" cy="337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2023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21-25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Week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 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Day of School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     Labor 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    Indigenous Peoples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 Veterans Day (observed)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23-24 Thanksgiving Recess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26-29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 Break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167626" y="2888557"/>
            <a:ext cx="1953107" cy="3198745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2</a:t>
            </a: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024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New Year's Day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 Martin Luther King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19-23  February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15-19 April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   Memorial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    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Juneteenth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1-5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Week</a:t>
            </a:r>
          </a:p>
          <a:p>
            <a:pPr lvl="0"/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19-23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Week</a:t>
            </a:r>
          </a:p>
          <a:p>
            <a:pPr lvl="0"/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216659" y="1047761"/>
            <a:ext cx="3501229" cy="547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Residential, Intermediate and Severe Programs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Holiday and Vacation Calendar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400" b="1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" name="Google Shape;66;p13">
            <a:extLst>
              <a:ext uri="{FF2B5EF4-FFF2-40B4-BE49-F238E27FC236}">
                <a16:creationId xmlns:a16="http://schemas.microsoft.com/office/drawing/2014/main" id="{9DF438F0-7EFB-45A9-8D83-9F0A15D553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1039648"/>
              </p:ext>
            </p:extLst>
          </p:nvPr>
        </p:nvGraphicFramePr>
        <p:xfrm>
          <a:off x="42028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</a:t>
                      </a:r>
                      <a:r>
                        <a:rPr lang="en-US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ly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Google Shape;66;p13">
            <a:extLst>
              <a:ext uri="{FF2B5EF4-FFF2-40B4-BE49-F238E27FC236}">
                <a16:creationId xmlns:a16="http://schemas.microsoft.com/office/drawing/2014/main" id="{7538191E-E109-4A8E-AE9F-55DF1BDAD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777835"/>
              </p:ext>
            </p:extLst>
          </p:nvPr>
        </p:nvGraphicFramePr>
        <p:xfrm>
          <a:off x="6176466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August 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1CBFA79-F338-4519-A5CD-BE9080616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838" y="467136"/>
            <a:ext cx="2371550" cy="701101"/>
          </a:xfrm>
          <a:prstGeom prst="rect">
            <a:avLst/>
          </a:prstGeom>
        </p:spPr>
      </p:pic>
      <p:graphicFrame>
        <p:nvGraphicFramePr>
          <p:cNvPr id="2" name="Google Shape;70;p13">
            <a:extLst>
              <a:ext uri="{FF2B5EF4-FFF2-40B4-BE49-F238E27FC236}">
                <a16:creationId xmlns:a16="http://schemas.microsoft.com/office/drawing/2014/main" id="{118FADE1-4BEF-CC6B-DE13-F917DC6BBD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5913430"/>
              </p:ext>
            </p:extLst>
          </p:nvPr>
        </p:nvGraphicFramePr>
        <p:xfrm>
          <a:off x="6208344" y="1654301"/>
          <a:ext cx="3766689" cy="733500"/>
        </p:xfrm>
        <a:graphic>
          <a:graphicData uri="http://schemas.openxmlformats.org/drawingml/2006/table">
            <a:tbl>
              <a:tblPr bandRow="1">
                <a:noFill/>
                <a:tableStyleId>{1F3C22BC-1135-45BD-947D-45C0E3325D97}</a:tableStyleId>
              </a:tblPr>
              <a:tblGrid>
                <a:gridCol w="3766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760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NECC Residential, Intermediate, and Severe Programs are open 365 days a year. For families wishing to schedule home visits for holidays/vacations, we recommend the following:</a:t>
                      </a:r>
                      <a:endParaRPr sz="1000" b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5425" marR="75425" marT="138150" marB="138150">
                    <a:lnL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3427DB-806F-6D65-0E16-B3005E9BD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087" y="485087"/>
            <a:ext cx="2371550" cy="701101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5F0BDA9-C519-D330-8252-7D016B49ECB4}"/>
              </a:ext>
            </a:extLst>
          </p:cNvPr>
          <p:cNvSpPr txBox="1">
            <a:spLocks/>
          </p:cNvSpPr>
          <p:nvPr/>
        </p:nvSpPr>
        <p:spPr>
          <a:xfrm>
            <a:off x="425997" y="1269313"/>
            <a:ext cx="9372600" cy="211812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1200" b="1" dirty="0"/>
          </a:p>
          <a:p>
            <a:r>
              <a:rPr lang="en-US" sz="1200" b="1" dirty="0"/>
              <a:t>*Designated school/holidays are not mandatory. Participation in holidays/vacations is based on a visit schedule developed by each family. </a:t>
            </a:r>
          </a:p>
          <a:p>
            <a:endParaRPr lang="en-US" sz="1200" b="1" dirty="0"/>
          </a:p>
          <a:p>
            <a:r>
              <a:rPr lang="en-US" sz="1200" b="1" dirty="0"/>
              <a:t>*MA DESE and NY regulations require that students cannot be away from the program for longer than 14 consecutive days.  </a:t>
            </a:r>
          </a:p>
          <a:p>
            <a:endParaRPr lang="en-US" sz="1200" b="1" dirty="0"/>
          </a:p>
          <a:p>
            <a:r>
              <a:rPr lang="en-US" sz="1200" b="1" dirty="0"/>
              <a:t>*If a student is out for 5 consecutive days (excluding scheduled vacations, holidays, and weekend days) NECC notifies the funding district. </a:t>
            </a:r>
          </a:p>
          <a:p>
            <a:endParaRPr lang="en-US" sz="1200" b="1" dirty="0">
              <a:latin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</a:rPr>
              <a:t>*CT DDS funded student cannot be away from the program for more that eighteen “out-of-bed” days for the year.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49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631</Words>
  <Application>Microsoft Office PowerPoint</Application>
  <PresentationFormat>Custom</PresentationFormat>
  <Paragraphs>421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Maloney, Colleen</dc:creator>
  <cp:lastModifiedBy>McHaffie, Kyla</cp:lastModifiedBy>
  <cp:revision>51</cp:revision>
  <dcterms:modified xsi:type="dcterms:W3CDTF">2023-03-07T18:17:52Z</dcterms:modified>
</cp:coreProperties>
</file>