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0058400" cy="7772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0099FF"/>
    <a:srgbClr val="CC99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B2DED15-6346-449A-B7C6-BC46D7A87CB6}">
  <a:tblStyle styleId="{5B2DED15-6346-449A-B7C6-BC46D7A87CB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1F3C22BC-1135-45BD-947D-45C0E3325D97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63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63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63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63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63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63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5" d="100"/>
          <a:sy n="105" d="100"/>
        </p:scale>
        <p:origin x="1494" y="108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1054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marL="914400" lvl="1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marL="1371600" lvl="2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marL="1828800" lvl="3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marL="2286000" lvl="4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marL="2743200" lvl="5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marL="3200400" lvl="6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marL="3657600" lvl="7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marL="4114800" lvl="8" indent="-33655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>
            <p:extLst>
              <p:ext uri="{D42A27DB-BD31-4B8C-83A1-F6EECF244321}">
                <p14:modId xmlns:p14="http://schemas.microsoft.com/office/powerpoint/2010/main" val="539119831"/>
              </p:ext>
            </p:extLst>
          </p:nvPr>
        </p:nvGraphicFramePr>
        <p:xfrm>
          <a:off x="199419" y="529551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August 2023 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5" name="Google Shape;55;p13"/>
          <p:cNvSpPr txBox="1"/>
          <p:nvPr/>
        </p:nvSpPr>
        <p:spPr>
          <a:xfrm>
            <a:off x="254125" y="2750"/>
            <a:ext cx="9571800" cy="49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algn="ctr"/>
            <a:r>
              <a:rPr lang="en-US" sz="2200" b="1" dirty="0">
                <a:latin typeface="Calibri"/>
                <a:ea typeface="Calibri"/>
                <a:cs typeface="Calibri"/>
                <a:sym typeface="Calibri"/>
              </a:rPr>
              <a:t>The New England Center for Children </a:t>
            </a:r>
            <a:r>
              <a:rPr lang="en" sz="2200" b="1" dirty="0">
                <a:latin typeface="Calibri"/>
                <a:ea typeface="Calibri"/>
                <a:cs typeface="Calibri"/>
                <a:sym typeface="Calibri"/>
              </a:rPr>
              <a:t>2023-2024 </a:t>
            </a:r>
            <a:r>
              <a:rPr lang="en" sz="2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Calendar </a:t>
            </a:r>
            <a:r>
              <a:rPr lang="en" sz="10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(Last Updated: </a:t>
            </a:r>
            <a:r>
              <a:rPr lang="en-US" sz="10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March 2, 2023)</a:t>
            </a:r>
            <a:endParaRPr lang="en-US" sz="1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6020806" y="5039224"/>
            <a:ext cx="2166000" cy="852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56525" rIns="113100" bIns="565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CALENDAR KEY</a:t>
            </a: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tx1"/>
                </a:solidFill>
                <a:highlight>
                  <a:srgbClr val="CC99FF"/>
                </a:highlight>
                <a:latin typeface="Calibri"/>
                <a:ea typeface="Calibri"/>
                <a:cs typeface="Calibri"/>
                <a:sym typeface="Calibri"/>
              </a:rPr>
              <a:t>First </a:t>
            </a:r>
            <a:r>
              <a:rPr lang="en-US" sz="1000" dirty="0">
                <a:solidFill>
                  <a:schemeClr val="tx1"/>
                </a:solidFill>
                <a:highlight>
                  <a:srgbClr val="CC99FF"/>
                </a:highlight>
                <a:latin typeface="Calibri"/>
                <a:ea typeface="Calibri"/>
                <a:cs typeface="Calibri"/>
                <a:sym typeface="Calibri"/>
              </a:rPr>
              <a:t>Day of School</a:t>
            </a:r>
            <a:endParaRPr sz="1000" dirty="0">
              <a:solidFill>
                <a:schemeClr val="tx1"/>
              </a:solidFill>
              <a:highlight>
                <a:srgbClr val="CC99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tx1"/>
                </a:solidFill>
                <a:highlight>
                  <a:srgbClr val="66CCFF"/>
                </a:highlight>
                <a:latin typeface="Calibri"/>
                <a:ea typeface="Calibri"/>
                <a:cs typeface="Calibri"/>
                <a:sym typeface="Calibri"/>
              </a:rPr>
              <a:t>No School </a:t>
            </a:r>
            <a:r>
              <a:rPr lang="en-US" sz="1000" dirty="0">
                <a:solidFill>
                  <a:schemeClr val="tx1"/>
                </a:solidFill>
                <a:highlight>
                  <a:srgbClr val="66CCFF"/>
                </a:highlight>
                <a:latin typeface="Calibri"/>
                <a:ea typeface="Calibri"/>
                <a:cs typeface="Calibri"/>
                <a:sym typeface="Calibri"/>
              </a:rPr>
              <a:t>for </a:t>
            </a:r>
            <a:r>
              <a:rPr lang="en" sz="1000" dirty="0">
                <a:solidFill>
                  <a:schemeClr val="tx1"/>
                </a:solidFill>
                <a:highlight>
                  <a:srgbClr val="66CCFF"/>
                </a:highlight>
                <a:latin typeface="Calibri"/>
                <a:ea typeface="Calibri"/>
                <a:cs typeface="Calibri"/>
                <a:sym typeface="Calibri"/>
              </a:rPr>
              <a:t>Students </a:t>
            </a: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highlight>
                  <a:srgbClr val="FF9900"/>
                </a:highlight>
                <a:latin typeface="Calibri"/>
                <a:ea typeface="Calibri"/>
                <a:cs typeface="Calibri"/>
                <a:sym typeface="Calibri"/>
              </a:rPr>
              <a:t>Student Half Days</a:t>
            </a:r>
            <a:endParaRPr sz="1000" dirty="0">
              <a:solidFill>
                <a:schemeClr val="dk1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7" name="Google Shape;57;p13"/>
          <p:cNvGraphicFramePr/>
          <p:nvPr>
            <p:extLst>
              <p:ext uri="{D42A27DB-BD31-4B8C-83A1-F6EECF244321}">
                <p14:modId xmlns:p14="http://schemas.microsoft.com/office/powerpoint/2010/main" val="507584056"/>
              </p:ext>
            </p:extLst>
          </p:nvPr>
        </p:nvGraphicFramePr>
        <p:xfrm>
          <a:off x="2202394" y="529551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September 2023 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8" name="Google Shape;58;p13"/>
          <p:cNvGraphicFramePr/>
          <p:nvPr>
            <p:extLst>
              <p:ext uri="{D42A27DB-BD31-4B8C-83A1-F6EECF244321}">
                <p14:modId xmlns:p14="http://schemas.microsoft.com/office/powerpoint/2010/main" val="4096604548"/>
              </p:ext>
            </p:extLst>
          </p:nvPr>
        </p:nvGraphicFramePr>
        <p:xfrm>
          <a:off x="4205369" y="529551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October 2023 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9" name="Google Shape;59;p13"/>
          <p:cNvGraphicFramePr/>
          <p:nvPr>
            <p:extLst>
              <p:ext uri="{D42A27DB-BD31-4B8C-83A1-F6EECF244321}">
                <p14:modId xmlns:p14="http://schemas.microsoft.com/office/powerpoint/2010/main" val="1180753190"/>
              </p:ext>
            </p:extLst>
          </p:nvPr>
        </p:nvGraphicFramePr>
        <p:xfrm>
          <a:off x="199419" y="2335276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November 2023 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0" name="Google Shape;60;p13"/>
          <p:cNvGraphicFramePr/>
          <p:nvPr>
            <p:extLst>
              <p:ext uri="{D42A27DB-BD31-4B8C-83A1-F6EECF244321}">
                <p14:modId xmlns:p14="http://schemas.microsoft.com/office/powerpoint/2010/main" val="1692125702"/>
              </p:ext>
            </p:extLst>
          </p:nvPr>
        </p:nvGraphicFramePr>
        <p:xfrm>
          <a:off x="2202394" y="2335276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December 2023 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1" name="Google Shape;61;p13"/>
          <p:cNvGraphicFramePr/>
          <p:nvPr>
            <p:extLst>
              <p:ext uri="{D42A27DB-BD31-4B8C-83A1-F6EECF244321}">
                <p14:modId xmlns:p14="http://schemas.microsoft.com/office/powerpoint/2010/main" val="1643730686"/>
              </p:ext>
            </p:extLst>
          </p:nvPr>
        </p:nvGraphicFramePr>
        <p:xfrm>
          <a:off x="4205369" y="2335276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January 2024 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2" name="Google Shape;62;p13"/>
          <p:cNvGraphicFramePr/>
          <p:nvPr>
            <p:extLst>
              <p:ext uri="{D42A27DB-BD31-4B8C-83A1-F6EECF244321}">
                <p14:modId xmlns:p14="http://schemas.microsoft.com/office/powerpoint/2010/main" val="306112132"/>
              </p:ext>
            </p:extLst>
          </p:nvPr>
        </p:nvGraphicFramePr>
        <p:xfrm>
          <a:off x="199419" y="4141001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February 2024 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3" name="Google Shape;63;p13"/>
          <p:cNvGraphicFramePr/>
          <p:nvPr>
            <p:extLst>
              <p:ext uri="{D42A27DB-BD31-4B8C-83A1-F6EECF244321}">
                <p14:modId xmlns:p14="http://schemas.microsoft.com/office/powerpoint/2010/main" val="3650908128"/>
              </p:ext>
            </p:extLst>
          </p:nvPr>
        </p:nvGraphicFramePr>
        <p:xfrm>
          <a:off x="199419" y="5946726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May 2024 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4" name="Google Shape;64;p13"/>
          <p:cNvGraphicFramePr/>
          <p:nvPr>
            <p:extLst>
              <p:ext uri="{D42A27DB-BD31-4B8C-83A1-F6EECF244321}">
                <p14:modId xmlns:p14="http://schemas.microsoft.com/office/powerpoint/2010/main" val="3916739113"/>
              </p:ext>
            </p:extLst>
          </p:nvPr>
        </p:nvGraphicFramePr>
        <p:xfrm>
          <a:off x="2187677" y="4141001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March 2024 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5" name="Google Shape;65;p13"/>
          <p:cNvGraphicFramePr/>
          <p:nvPr>
            <p:extLst>
              <p:ext uri="{D42A27DB-BD31-4B8C-83A1-F6EECF244321}">
                <p14:modId xmlns:p14="http://schemas.microsoft.com/office/powerpoint/2010/main" val="3684783521"/>
              </p:ext>
            </p:extLst>
          </p:nvPr>
        </p:nvGraphicFramePr>
        <p:xfrm>
          <a:off x="4202168" y="4141001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April 2024 </a:t>
                      </a:r>
                      <a:endParaRPr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6" name="Google Shape;66;p13"/>
          <p:cNvGraphicFramePr/>
          <p:nvPr>
            <p:extLst>
              <p:ext uri="{D42A27DB-BD31-4B8C-83A1-F6EECF244321}">
                <p14:modId xmlns:p14="http://schemas.microsoft.com/office/powerpoint/2010/main" val="941200339"/>
              </p:ext>
            </p:extLst>
          </p:nvPr>
        </p:nvGraphicFramePr>
        <p:xfrm>
          <a:off x="2202394" y="5946726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June 2024 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aseline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baseline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aseline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baseline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aseline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baseline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7" name="Google Shape;67;p13"/>
          <p:cNvSpPr txBox="1"/>
          <p:nvPr/>
        </p:nvSpPr>
        <p:spPr>
          <a:xfrm>
            <a:off x="6216659" y="1840479"/>
            <a:ext cx="1881811" cy="3378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August 2023</a:t>
            </a:r>
          </a:p>
          <a:p>
            <a:pPr lvl="0"/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21-25   2</a:t>
            </a:r>
            <a:r>
              <a:rPr lang="en-US" sz="10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nd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Summer Vacation Week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28   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First Day of School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September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</a:t>
            </a: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</a:t>
            </a: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Half Day – Professional Develop. Day</a:t>
            </a:r>
          </a:p>
          <a:p>
            <a:pPr lvl="0"/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      Labor Day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October</a:t>
            </a:r>
            <a:endParaRPr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/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    Indigenous Peoples Day</a:t>
            </a:r>
          </a:p>
          <a:p>
            <a:pPr lvl="0"/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November</a:t>
            </a:r>
            <a:endParaRPr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  Veterans Day (observed)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22 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Half Day</a:t>
            </a:r>
            <a:endParaRPr lang="en"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23-24 Thanksgiving Recess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December</a:t>
            </a:r>
            <a:endParaRPr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/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25 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Christmas </a:t>
            </a:r>
            <a:endParaRPr lang="en"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26-29 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Winter Break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8023781" y="2266506"/>
            <a:ext cx="1953107" cy="3198745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January 2</a:t>
            </a:r>
            <a:r>
              <a:rPr lang="en-US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024</a:t>
            </a:r>
            <a:endParaRPr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New Year's Day </a:t>
            </a:r>
            <a:endParaRPr lang="en"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  Martin Luther King Day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February</a:t>
            </a:r>
            <a:endParaRPr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19-23  February 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Vacation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March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April</a:t>
            </a:r>
            <a:endParaRPr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15-19 April 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Vacation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May</a:t>
            </a:r>
          </a:p>
          <a:p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17    Half Day – Professional Develop. Day</a:t>
            </a:r>
          </a:p>
          <a:p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27    Memorial Day</a:t>
            </a:r>
            <a:endParaRPr lang="en"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June</a:t>
            </a:r>
          </a:p>
          <a:p>
            <a:pPr lvl="0"/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      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Juneteenth</a:t>
            </a:r>
            <a:endParaRPr lang="en"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July</a:t>
            </a:r>
          </a:p>
          <a:p>
            <a:pPr lvl="0"/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1-5  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10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Summer Vacation Week</a:t>
            </a:r>
          </a:p>
          <a:p>
            <a:pPr lvl="0"/>
            <a:endParaRPr lang="en-US"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/>
            <a:r>
              <a:rPr lang="en-US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August </a:t>
            </a:r>
          </a:p>
          <a:p>
            <a:pPr lvl="0"/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19-23   2</a:t>
            </a:r>
            <a:r>
              <a:rPr lang="en-US" sz="10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nd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Summer Vacation Week</a:t>
            </a:r>
          </a:p>
          <a:p>
            <a:pPr lvl="0"/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6435337" y="1047761"/>
            <a:ext cx="3282551" cy="5476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Intensive Instruction Program (IIP)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Holiday and Vacation Calendar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" sz="400" b="1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dirty="0">
                <a:latin typeface="Calibri"/>
                <a:ea typeface="Calibri"/>
                <a:cs typeface="Calibri"/>
                <a:sym typeface="Calibri"/>
              </a:rPr>
              <a:t>Important Dates</a:t>
            </a:r>
            <a:endParaRPr sz="1200" b="1" dirty="0"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70" name="Google Shape;70;p13"/>
          <p:cNvGraphicFramePr/>
          <p:nvPr>
            <p:extLst>
              <p:ext uri="{D42A27DB-BD31-4B8C-83A1-F6EECF244321}">
                <p14:modId xmlns:p14="http://schemas.microsoft.com/office/powerpoint/2010/main" val="1040505778"/>
              </p:ext>
            </p:extLst>
          </p:nvPr>
        </p:nvGraphicFramePr>
        <p:xfrm>
          <a:off x="8188435" y="5912991"/>
          <a:ext cx="1670546" cy="1794660"/>
        </p:xfrm>
        <a:graphic>
          <a:graphicData uri="http://schemas.openxmlformats.org/drawingml/2006/table">
            <a:tbl>
              <a:tblPr bandRow="1">
                <a:noFill/>
                <a:tableStyleId>{1F3C22BC-1135-45BD-947D-45C0E3325D97}</a:tableStyleId>
              </a:tblPr>
              <a:tblGrid>
                <a:gridCol w="16705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934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5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Emergency School Closings</a:t>
                      </a:r>
                      <a:endParaRPr sz="105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5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Delayed Openings/Early Dismissal</a:t>
                      </a:r>
                      <a:endParaRPr sz="105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5425" marR="75425" marT="138150" marB="138150">
                    <a:lnL w="19050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187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All notifications will be sent via School Messenger</a:t>
                      </a: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parents’/guardians’ phones.</a:t>
                      </a:r>
                    </a:p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 </a:t>
                      </a:r>
                      <a:r>
                        <a:rPr lang="en-US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opted in: Text ‘Y’ to 67587 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5425" marR="75425" marT="138150" marB="138150">
                    <a:lnL w="19050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0" name="Google Shape;66;p13">
            <a:extLst>
              <a:ext uri="{FF2B5EF4-FFF2-40B4-BE49-F238E27FC236}">
                <a16:creationId xmlns:a16="http://schemas.microsoft.com/office/drawing/2014/main" id="{9DF438F0-7EFB-45A9-8D83-9F0A15D553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21039648"/>
              </p:ext>
            </p:extLst>
          </p:nvPr>
        </p:nvGraphicFramePr>
        <p:xfrm>
          <a:off x="4202894" y="5946726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</a:t>
                      </a:r>
                      <a:r>
                        <a:rPr lang="en-US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ly</a:t>
                      </a: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2024 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1" name="Google Shape;66;p13">
            <a:extLst>
              <a:ext uri="{FF2B5EF4-FFF2-40B4-BE49-F238E27FC236}">
                <a16:creationId xmlns:a16="http://schemas.microsoft.com/office/drawing/2014/main" id="{7538191E-E109-4A8E-AE9F-55DF1BDADB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07777835"/>
              </p:ext>
            </p:extLst>
          </p:nvPr>
        </p:nvGraphicFramePr>
        <p:xfrm>
          <a:off x="6176466" y="5946726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August </a:t>
                      </a: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2024 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21CBFA79-F338-4519-A5CD-BE90806162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0838" y="467136"/>
            <a:ext cx="2371550" cy="70110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556</Words>
  <Application>Microsoft Office PowerPoint</Application>
  <PresentationFormat>Custom</PresentationFormat>
  <Paragraphs>422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Maloney, Colleen</dc:creator>
  <cp:lastModifiedBy>McHaffie, Kyla</cp:lastModifiedBy>
  <cp:revision>49</cp:revision>
  <dcterms:modified xsi:type="dcterms:W3CDTF">2023-03-03T18:43:55Z</dcterms:modified>
</cp:coreProperties>
</file>